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88825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entury Gothic" panose="020B050202020202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96">
          <p15:clr>
            <a:srgbClr val="A4A3A4"/>
          </p15:clr>
        </p15:guide>
        <p15:guide id="2" pos="143">
          <p15:clr>
            <a:srgbClr val="A4A3A4"/>
          </p15:clr>
        </p15:guide>
        <p15:guide id="3" pos="7535">
          <p15:clr>
            <a:srgbClr val="A4A3A4"/>
          </p15:clr>
        </p15:guide>
        <p15:guide id="4" orient="horz" pos="3984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7" roundtripDataSignature="AMtx7mh3pcqqPeBAAkE6tF/CW2HmCgwY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08"/>
      </p:cViewPr>
      <p:guideLst>
        <p:guide orient="horz" pos="696"/>
        <p:guide pos="143"/>
        <p:guide pos="7535"/>
        <p:guide orient="horz" pos="39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Access and analysis of MODIS NDVI (Normalized Difference Vegetation Index) Over the  Sao Francisco Verdadeiro (SFV) Watershed</a:t>
            </a:r>
            <a:endParaRPr/>
          </a:p>
        </p:txBody>
      </p:sp>
      <p:sp>
        <p:nvSpPr>
          <p:cNvPr id="72" name="Google Shape;7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28"/>
          <p:cNvPicPr preferRelativeResize="0"/>
          <p:nvPr/>
        </p:nvPicPr>
        <p:blipFill rotWithShape="1">
          <a:blip r:embed="rId2">
            <a:alphaModFix/>
          </a:blip>
          <a:srcRect l="8758" t="63329" r="8769" b="5507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8"/>
          <p:cNvSpPr txBox="1">
            <a:spLocks noGrp="1"/>
          </p:cNvSpPr>
          <p:nvPr>
            <p:ph type="ctrTitle"/>
          </p:nvPr>
        </p:nvSpPr>
        <p:spPr>
          <a:xfrm>
            <a:off x="1869242" y="4809507"/>
            <a:ext cx="9597290" cy="73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" name="Google Shape;1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7350" y="4923727"/>
            <a:ext cx="1573874" cy="157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8"/>
          <p:cNvSpPr txBox="1">
            <a:spLocks noGrp="1"/>
          </p:cNvSpPr>
          <p:nvPr>
            <p:ph type="body" idx="1"/>
          </p:nvPr>
        </p:nvSpPr>
        <p:spPr>
          <a:xfrm>
            <a:off x="1868574" y="5636267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2"/>
          </p:nvPr>
        </p:nvSpPr>
        <p:spPr>
          <a:xfrm>
            <a:off x="1868574" y="6172083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8" name="Google Shape;18;p28"/>
          <p:cNvCxnSpPr/>
          <p:nvPr/>
        </p:nvCxnSpPr>
        <p:spPr>
          <a:xfrm>
            <a:off x="-64" y="4606401"/>
            <a:ext cx="12188952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9" name="Google Shape;19;p28" descr="NASA insigniaCMYK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27470" y="76200"/>
            <a:ext cx="951111" cy="76173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8"/>
          <p:cNvSpPr/>
          <p:nvPr/>
        </p:nvSpPr>
        <p:spPr>
          <a:xfrm>
            <a:off x="147350" y="304800"/>
            <a:ext cx="2975262" cy="304800"/>
          </a:xfrm>
          <a:prstGeom prst="rect">
            <a:avLst/>
          </a:prstGeom>
          <a:solidFill>
            <a:srgbClr val="721E1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" name="Google Shape;21;p28"/>
          <p:cNvSpPr txBox="1"/>
          <p:nvPr/>
        </p:nvSpPr>
        <p:spPr>
          <a:xfrm>
            <a:off x="147350" y="318580"/>
            <a:ext cx="3295938" cy="27697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National Aeronautics and Space Administration</a:t>
            </a:r>
            <a:endParaRPr sz="1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Content">
  <p:cSld name="Basic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9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9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29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" name="Google Shape;26;p29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7" name="Google Shape;27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30"/>
          <p:cNvPicPr preferRelativeResize="0"/>
          <p:nvPr/>
        </p:nvPicPr>
        <p:blipFill rotWithShape="1">
          <a:blip r:embed="rId2">
            <a:alphaModFix/>
          </a:blip>
          <a:srcRect l="8758" t="57600" r="8769" b="11235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0"/>
          <p:cNvSpPr txBox="1">
            <a:spLocks noGrp="1"/>
          </p:cNvSpPr>
          <p:nvPr>
            <p:ph type="title"/>
          </p:nvPr>
        </p:nvSpPr>
        <p:spPr>
          <a:xfrm>
            <a:off x="1321692" y="4914998"/>
            <a:ext cx="9545440" cy="1643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" name="Google Shape;31;p30"/>
          <p:cNvCxnSpPr/>
          <p:nvPr/>
        </p:nvCxnSpPr>
        <p:spPr>
          <a:xfrm>
            <a:off x="-64" y="4606401"/>
            <a:ext cx="12188952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asic Content">
  <p:cSld name="1_Basic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580644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31"/>
          <p:cNvSpPr txBox="1">
            <a:spLocks noGrp="1"/>
          </p:cNvSpPr>
          <p:nvPr>
            <p:ph type="body" idx="2"/>
          </p:nvPr>
        </p:nvSpPr>
        <p:spPr>
          <a:xfrm>
            <a:off x="6140132" y="1130282"/>
            <a:ext cx="5806440" cy="5041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1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7" name="Google Shape;37;p31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8" name="Google Shape;38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asic Content">
  <p:cSld name="2_Basic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2"/>
          <p:cNvSpPr txBox="1">
            <a:spLocks noGrp="1"/>
          </p:cNvSpPr>
          <p:nvPr>
            <p:ph type="body" idx="1"/>
          </p:nvPr>
        </p:nvSpPr>
        <p:spPr>
          <a:xfrm>
            <a:off x="242252" y="1447799"/>
            <a:ext cx="11704320" cy="472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2"/>
          <p:cNvSpPr txBox="1">
            <a:spLocks noGrp="1"/>
          </p:cNvSpPr>
          <p:nvPr>
            <p:ph type="body" idx="2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32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" name="Google Shape;44;p32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5" name="Google Shape;45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Basic Content">
  <p:cSld name="3_Basic Conte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3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1"/>
          </p:nvPr>
        </p:nvSpPr>
        <p:spPr>
          <a:xfrm>
            <a:off x="242252" y="1447799"/>
            <a:ext cx="580644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body" idx="2"/>
          </p:nvPr>
        </p:nvSpPr>
        <p:spPr>
          <a:xfrm>
            <a:off x="6140132" y="1447798"/>
            <a:ext cx="5806440" cy="472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body" idx="3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3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" name="Google Shape;52;p33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3" name="Google Shape;53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">
  <p:cSld name="Title + sub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4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" name="Google Shape;57;p34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" name="Google Shape;58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+ sub">
  <p:cSld name="1_Title + sub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5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35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" name="Google Shape;62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5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5"/>
          <p:cNvSpPr txBox="1">
            <a:spLocks noGrp="1"/>
          </p:cNvSpPr>
          <p:nvPr>
            <p:ph type="body" idx="1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" name="Google Shape;67;p36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8" name="Google Shape;68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242252" y="274641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242252" y="1176843"/>
            <a:ext cx="11704320" cy="5439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marR="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nul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rset.gsfc.nasa.gov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pdaac.usgs.gov/dataset_discovery/modis/modis_products_table/mod13q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arthdata.nasa.gov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"/>
          <p:cNvSpPr txBox="1">
            <a:spLocks noGrp="1"/>
          </p:cNvSpPr>
          <p:nvPr>
            <p:ph type="ctrTitle"/>
          </p:nvPr>
        </p:nvSpPr>
        <p:spPr>
          <a:xfrm>
            <a:off x="1869242" y="4648200"/>
            <a:ext cx="9597290" cy="89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rmAutofit fontScale="9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</a:pPr>
            <a:r>
              <a:rPr lang="en-US"/>
              <a:t>Access &amp; Analysis of MODIS NDVI Over the Sao Francisco Verdadeiro Watershed</a:t>
            </a:r>
            <a:endParaRPr/>
          </a:p>
        </p:txBody>
      </p:sp>
      <p:sp>
        <p:nvSpPr>
          <p:cNvPr id="75" name="Google Shape;75;p1"/>
          <p:cNvSpPr txBox="1">
            <a:spLocks noGrp="1"/>
          </p:cNvSpPr>
          <p:nvPr>
            <p:ph type="body" idx="1"/>
          </p:nvPr>
        </p:nvSpPr>
        <p:spPr>
          <a:xfrm>
            <a:off x="1868574" y="5636267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b" anchorCtr="0">
            <a:no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endParaRPr dirty="0"/>
          </a:p>
        </p:txBody>
      </p:sp>
      <p:sp>
        <p:nvSpPr>
          <p:cNvPr id="76" name="Google Shape;76;p1"/>
          <p:cNvSpPr txBox="1">
            <a:spLocks noGrp="1"/>
          </p:cNvSpPr>
          <p:nvPr>
            <p:ph type="body" idx="2"/>
          </p:nvPr>
        </p:nvSpPr>
        <p:spPr>
          <a:xfrm>
            <a:off x="1868574" y="6172083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r>
              <a:rPr lang="en-US" dirty="0"/>
              <a:t>15 November, 2022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Search and Download NDVI Data</a:t>
            </a:r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580644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8"/>
            </a:pPr>
            <a:r>
              <a:rPr lang="en-US"/>
              <a:t>You will get a list of six MODIS NDVI swaths available for the selected periods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8"/>
            </a:pPr>
            <a:r>
              <a:rPr lang="en-US"/>
              <a:t>Click on the </a:t>
            </a:r>
            <a:r>
              <a:rPr lang="en-US" b="1"/>
              <a:t>Download Data</a:t>
            </a:r>
            <a:r>
              <a:rPr lang="en-US"/>
              <a:t> button on the right</a:t>
            </a:r>
            <a:endParaRPr/>
          </a:p>
          <a:p>
            <a:pPr marL="859465" lvl="1" indent="-457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You will be directed to the </a:t>
            </a:r>
            <a:r>
              <a:rPr lang="en-US" b="1"/>
              <a:t>Data Access </a:t>
            </a:r>
            <a:r>
              <a:rPr lang="en-US"/>
              <a:t>page. You can select specific options for your data type and delivery method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8"/>
            </a:pPr>
            <a:r>
              <a:rPr lang="en-US"/>
              <a:t>Under </a:t>
            </a:r>
            <a:r>
              <a:rPr lang="en-US" b="1"/>
              <a:t>Select Data Access Method</a:t>
            </a:r>
            <a:r>
              <a:rPr lang="en-US"/>
              <a:t>, choose the </a:t>
            </a:r>
            <a:r>
              <a:rPr lang="en-US" b="1"/>
              <a:t>Customize Product</a:t>
            </a:r>
            <a:r>
              <a:rPr lang="en-US"/>
              <a:t> option</a:t>
            </a:r>
            <a:endParaRPr/>
          </a:p>
        </p:txBody>
      </p:sp>
      <p:pic>
        <p:nvPicPr>
          <p:cNvPr id="141" name="Google Shape;141;p10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37882"/>
          <a:stretch/>
        </p:blipFill>
        <p:spPr>
          <a:xfrm>
            <a:off x="6140450" y="1130283"/>
            <a:ext cx="5805488" cy="2614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399118" y="3825551"/>
            <a:ext cx="3288151" cy="250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0"/>
          <p:cNvSpPr/>
          <p:nvPr/>
        </p:nvSpPr>
        <p:spPr>
          <a:xfrm>
            <a:off x="11010122" y="1698171"/>
            <a:ext cx="935816" cy="289249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" name="Google Shape;144;p10"/>
          <p:cNvSpPr/>
          <p:nvPr/>
        </p:nvSpPr>
        <p:spPr>
          <a:xfrm>
            <a:off x="8949238" y="5803969"/>
            <a:ext cx="875898" cy="438211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1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Search and Download NDVI Data</a:t>
            </a:r>
            <a:endParaRPr/>
          </a:p>
        </p:txBody>
      </p:sp>
      <p:sp>
        <p:nvSpPr>
          <p:cNvPr id="150" name="Google Shape;150;p11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580644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1"/>
            </a:pPr>
            <a:r>
              <a:rPr lang="en-US"/>
              <a:t>Confirm that your email address is correct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1"/>
            </a:pPr>
            <a:r>
              <a:rPr lang="en-US"/>
              <a:t>For </a:t>
            </a:r>
            <a:r>
              <a:rPr lang="en-US" b="1"/>
              <a:t>Reformat Output (Optional)</a:t>
            </a:r>
            <a:r>
              <a:rPr lang="en-US"/>
              <a:t>, select </a:t>
            </a:r>
            <a:r>
              <a:rPr lang="en-US" b="1"/>
              <a:t>GeoTIFF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1"/>
            </a:pPr>
            <a:r>
              <a:rPr lang="en-US"/>
              <a:t>Leave </a:t>
            </a:r>
            <a:r>
              <a:rPr lang="en-US" b="1"/>
              <a:t>Spatial Subsetting (Optional) </a:t>
            </a:r>
            <a:r>
              <a:rPr lang="en-US"/>
              <a:t>unchecked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1"/>
            </a:pPr>
            <a:r>
              <a:rPr lang="en-US"/>
              <a:t>Under </a:t>
            </a:r>
            <a:r>
              <a:rPr lang="en-US" b="1"/>
              <a:t>Projection Options, </a:t>
            </a:r>
            <a:r>
              <a:rPr lang="en-US"/>
              <a:t>set</a:t>
            </a:r>
            <a:r>
              <a:rPr lang="en-US" b="1"/>
              <a:t> Reprojection Options </a:t>
            </a:r>
            <a:r>
              <a:rPr lang="en-US"/>
              <a:t>to </a:t>
            </a:r>
            <a:r>
              <a:rPr lang="en-US" b="1"/>
              <a:t>Geographic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1"/>
            </a:pPr>
            <a:r>
              <a:rPr lang="en-US"/>
              <a:t>Leave the default </a:t>
            </a:r>
            <a:r>
              <a:rPr lang="en-US" b="1"/>
              <a:t>Advanced Settings</a:t>
            </a:r>
            <a:r>
              <a:rPr lang="en-US"/>
              <a:t> </a:t>
            </a:r>
            <a:endParaRPr/>
          </a:p>
        </p:txBody>
      </p:sp>
      <p:pic>
        <p:nvPicPr>
          <p:cNvPr id="151" name="Google Shape;151;p11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40450" y="1324580"/>
            <a:ext cx="5805488" cy="46533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Search and Download NDVI Data</a:t>
            </a:r>
            <a:endParaRPr/>
          </a:p>
        </p:txBody>
      </p:sp>
      <p:sp>
        <p:nvSpPr>
          <p:cNvPr id="157" name="Google Shape;157;p12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580644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6"/>
            </a:pPr>
            <a:r>
              <a:rPr lang="en-US"/>
              <a:t>Under </a:t>
            </a:r>
            <a:r>
              <a:rPr lang="en-US" b="1"/>
              <a:t>Band Subsetting (Optional)</a:t>
            </a:r>
            <a:r>
              <a:rPr lang="en-US"/>
              <a:t>, click the arrow next to </a:t>
            </a:r>
            <a:r>
              <a:rPr lang="en-US" b="1"/>
              <a:t>MODIS_Grid_16DAY_250m_500m_VI</a:t>
            </a:r>
            <a:r>
              <a:rPr lang="en-US"/>
              <a:t>. This should display all bands, or products, available.</a:t>
            </a:r>
            <a:endParaRPr/>
          </a:p>
          <a:p>
            <a:pPr marL="859465" lvl="1" indent="-457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We are only interested in downloading the </a:t>
            </a:r>
            <a:r>
              <a:rPr lang="en-US" b="1"/>
              <a:t>250 m 16 days NDVI</a:t>
            </a:r>
            <a:r>
              <a:rPr lang="en-US"/>
              <a:t> option. Uncheck every other band option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6"/>
            </a:pPr>
            <a:r>
              <a:rPr lang="en-US"/>
              <a:t>Click </a:t>
            </a:r>
            <a:r>
              <a:rPr lang="en-US" b="1"/>
              <a:t>Continue </a:t>
            </a:r>
            <a:r>
              <a:rPr lang="en-US"/>
              <a:t>on the bottom right</a:t>
            </a:r>
            <a:endParaRPr/>
          </a:p>
        </p:txBody>
      </p:sp>
      <p:pic>
        <p:nvPicPr>
          <p:cNvPr id="158" name="Google Shape;158;p1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40450" y="1580222"/>
            <a:ext cx="5805488" cy="414205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2"/>
          <p:cNvSpPr/>
          <p:nvPr/>
        </p:nvSpPr>
        <p:spPr>
          <a:xfrm>
            <a:off x="11131420" y="5284067"/>
            <a:ext cx="671806" cy="351624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Search and Download NDVI Data</a:t>
            </a:r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body" idx="1"/>
          </p:nvPr>
        </p:nvSpPr>
        <p:spPr>
          <a:xfrm>
            <a:off x="242251" y="1130283"/>
            <a:ext cx="6410475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8"/>
            </a:pPr>
            <a:r>
              <a:rPr lang="en-US"/>
              <a:t>Review your contact information on the next page and click </a:t>
            </a:r>
            <a:r>
              <a:rPr lang="en-US" b="1"/>
              <a:t>Submit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8"/>
            </a:pPr>
            <a:r>
              <a:rPr lang="en-US"/>
              <a:t>Your data download will begin to process. </a:t>
            </a:r>
            <a:r>
              <a:rPr lang="en-US" b="1"/>
              <a:t>Keep this page open.</a:t>
            </a:r>
            <a:r>
              <a:rPr lang="en-US"/>
              <a:t> You will be sent an email when the processing is complete and you will be provided with a direct download link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8"/>
            </a:pPr>
            <a:r>
              <a:rPr lang="en-US"/>
              <a:t>Once the processing is complete, click on the .zip file and save it to your computer</a:t>
            </a:r>
            <a:endParaRPr/>
          </a:p>
          <a:p>
            <a:pPr marL="859465" lvl="1" indent="-457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You should be provided with a folder and a .tif file for each year-month-date selected</a:t>
            </a:r>
            <a:endParaRPr/>
          </a:p>
        </p:txBody>
      </p:sp>
      <p:pic>
        <p:nvPicPr>
          <p:cNvPr id="166" name="Google Shape;166;p13" descr="Screen Shot 2017-11-15 at 6.50.34 PM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867330" y="1130283"/>
            <a:ext cx="5078607" cy="2691563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3"/>
          <p:cNvSpPr txBox="1"/>
          <p:nvPr/>
        </p:nvSpPr>
        <p:spPr>
          <a:xfrm>
            <a:off x="6867330" y="3821847"/>
            <a:ext cx="5079560" cy="22788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31"/>
            </a:pPr>
            <a:r>
              <a:rPr lang="en-US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At this point, you can copy the same NDVI data from the training USBS drive and save the data on your computer in a folder labeled </a:t>
            </a:r>
            <a:r>
              <a:rPr lang="en-US" sz="24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NDVI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"/>
          <p:cNvSpPr txBox="1">
            <a:spLocks noGrp="1"/>
          </p:cNvSpPr>
          <p:nvPr>
            <p:ph type="title"/>
          </p:nvPr>
        </p:nvSpPr>
        <p:spPr>
          <a:xfrm>
            <a:off x="1321692" y="4914998"/>
            <a:ext cx="9545440" cy="1643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US"/>
              <a:t>Part 2: Analyze Inter-Annual </a:t>
            </a:r>
            <a:br>
              <a:rPr lang="en-US"/>
            </a:br>
            <a:r>
              <a:rPr lang="en-US"/>
              <a:t>Differences in NDVI Using QGIS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5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178" name="Google Shape;178;p15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Open QGIS and start a new project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From the top menu, click on </a:t>
            </a:r>
            <a:r>
              <a:rPr lang="en-US" b="1"/>
              <a:t>Web</a:t>
            </a:r>
            <a:r>
              <a:rPr lang="en-US"/>
              <a:t>, select </a:t>
            </a:r>
            <a:r>
              <a:rPr lang="en-US" b="1"/>
              <a:t>Open Layer Plugin</a:t>
            </a:r>
            <a:r>
              <a:rPr lang="en-US"/>
              <a:t> and select the background map </a:t>
            </a:r>
            <a:r>
              <a:rPr lang="en-US" b="1"/>
              <a:t>OpenStreetMap</a:t>
            </a:r>
            <a:endParaRPr b="1"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Click on the menu on the left bar and click </a:t>
            </a:r>
            <a:r>
              <a:rPr lang="en-US" b="1"/>
              <a:t>Add Vector</a:t>
            </a:r>
            <a:r>
              <a:rPr lang="en-US"/>
              <a:t> to add the SFV shapefile: sfv_4326.shp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To make the shapefile transparent with only the border left, right click on the layer file and go to </a:t>
            </a:r>
            <a:r>
              <a:rPr lang="en-US" b="1"/>
              <a:t>Properties</a:t>
            </a:r>
            <a:r>
              <a:rPr lang="en-US"/>
              <a:t> &gt; </a:t>
            </a:r>
            <a:r>
              <a:rPr lang="en-US" b="1"/>
              <a:t>Style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Click on the down arrow in the Fill window and select </a:t>
            </a:r>
            <a:r>
              <a:rPr lang="en-US" b="1"/>
              <a:t>Transparent fill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Click on the down arrow in the </a:t>
            </a:r>
            <a:r>
              <a:rPr lang="en-US" b="1"/>
              <a:t>Outline</a:t>
            </a:r>
            <a:r>
              <a:rPr lang="en-US"/>
              <a:t> window and choose a color of the shapefile boundary (This example uses purple)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Set the </a:t>
            </a:r>
            <a:r>
              <a:rPr lang="en-US" b="1"/>
              <a:t>outline width</a:t>
            </a:r>
            <a:r>
              <a:rPr lang="en-US"/>
              <a:t> to be 2.0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184" name="Google Shape;184;p16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7027228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8"/>
            </a:pPr>
            <a:r>
              <a:rPr lang="en-US"/>
              <a:t>Click </a:t>
            </a:r>
            <a:r>
              <a:rPr lang="en-US" b="1"/>
              <a:t>OK</a:t>
            </a:r>
            <a:r>
              <a:rPr lang="en-US"/>
              <a:t> to get the following result in the QGIS window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8"/>
            </a:pPr>
            <a:r>
              <a:rPr lang="en-US"/>
              <a:t>Next Navigate to the NDVI folder and change the file names to make them short for convenience.  For example: </a:t>
            </a:r>
            <a:r>
              <a:rPr lang="en-US" b="1"/>
              <a:t>MOD13Q1_A2016033_h13v11_006_2016035114528_MODIS_Grid_16DAY_250m_500m_VI_250m_16_days_NDVI_2c47e848 </a:t>
            </a:r>
            <a:r>
              <a:rPr lang="en-US"/>
              <a:t>can be renamed </a:t>
            </a:r>
            <a:r>
              <a:rPr lang="en-US" b="1"/>
              <a:t>NDVI-2016033</a:t>
            </a:r>
            <a:endParaRPr/>
          </a:p>
          <a:p>
            <a:pPr marL="603478" lvl="0" indent="-3048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endParaRPr/>
          </a:p>
        </p:txBody>
      </p:sp>
      <p:pic>
        <p:nvPicPr>
          <p:cNvPr id="185" name="Google Shape;185;p16" descr="Screen Shot 2017-11-14 at 1.45.16 AM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545086" y="1276613"/>
            <a:ext cx="4400851" cy="36001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191" name="Google Shape;191;p17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7103428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0"/>
            </a:pPr>
            <a:r>
              <a:rPr lang="en-US"/>
              <a:t>Click on the </a:t>
            </a:r>
            <a:r>
              <a:rPr lang="en-US" b="1"/>
              <a:t>Add Raster</a:t>
            </a:r>
            <a:r>
              <a:rPr lang="en-US"/>
              <a:t> function on the left and add NDVI-2016033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0"/>
            </a:pPr>
            <a:r>
              <a:rPr lang="en-US"/>
              <a:t>On the top bar go to </a:t>
            </a:r>
            <a:r>
              <a:rPr lang="en-US" b="1"/>
              <a:t>Raster</a:t>
            </a:r>
            <a:r>
              <a:rPr lang="en-US"/>
              <a:t> &gt; </a:t>
            </a:r>
            <a:r>
              <a:rPr lang="en-US" b="1"/>
              <a:t>Extraction</a:t>
            </a:r>
            <a:r>
              <a:rPr lang="en-US"/>
              <a:t> &gt; </a:t>
            </a:r>
            <a:r>
              <a:rPr lang="en-US" b="1"/>
              <a:t>Clipper</a:t>
            </a:r>
            <a:r>
              <a:rPr lang="en-US"/>
              <a:t> to open the Clipper options window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0"/>
            </a:pPr>
            <a:r>
              <a:rPr lang="en-US"/>
              <a:t>You will see </a:t>
            </a:r>
            <a:r>
              <a:rPr lang="en-US" b="1"/>
              <a:t>Extent</a:t>
            </a:r>
            <a:r>
              <a:rPr lang="en-US"/>
              <a:t> selected in the window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0"/>
            </a:pPr>
            <a:r>
              <a:rPr lang="en-US"/>
              <a:t>Enter </a:t>
            </a:r>
            <a:r>
              <a:rPr lang="en-US" b="1"/>
              <a:t>Output file </a:t>
            </a:r>
            <a:r>
              <a:rPr lang="en-US"/>
              <a:t>name</a:t>
            </a:r>
            <a:r>
              <a:rPr lang="en-US" b="1"/>
              <a:t> </a:t>
            </a:r>
            <a:r>
              <a:rPr lang="en-US"/>
              <a:t>by clicking on Select (Suggestion: </a:t>
            </a:r>
            <a:r>
              <a:rPr lang="en-US" b="1"/>
              <a:t>Temp1.tif</a:t>
            </a:r>
            <a:r>
              <a:rPr lang="en-US"/>
              <a:t>)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0"/>
            </a:pPr>
            <a:r>
              <a:rPr lang="en-US"/>
              <a:t>Drag the cursor across the map so that just the area around the shapefile is covered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 startAt="10"/>
            </a:pPr>
            <a:r>
              <a:rPr lang="en-US"/>
              <a:t>You will then see the rectangular clipped layer on the map</a:t>
            </a:r>
            <a:endParaRPr/>
          </a:p>
        </p:txBody>
      </p:sp>
      <p:pic>
        <p:nvPicPr>
          <p:cNvPr id="192" name="Google Shape;192;p17" descr="Screen Shot 2017-11-15 at 11.25.00 PM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5797" t="2612" r="2323" b="2253"/>
          <a:stretch/>
        </p:blipFill>
        <p:spPr>
          <a:xfrm>
            <a:off x="7452360" y="1130283"/>
            <a:ext cx="4494212" cy="2850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198" name="Google Shape;198;p18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8383588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6"/>
            </a:pPr>
            <a:r>
              <a:rPr lang="en-US"/>
              <a:t>Clip the pre-clipped layer to the SFV shapefile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6"/>
            </a:pPr>
            <a:r>
              <a:rPr lang="en-US"/>
              <a:t>On the top menu, go to </a:t>
            </a:r>
            <a:r>
              <a:rPr lang="en-US" b="1"/>
              <a:t>Raster</a:t>
            </a:r>
            <a:r>
              <a:rPr lang="en-US"/>
              <a:t> &gt; </a:t>
            </a:r>
            <a:r>
              <a:rPr lang="en-US" b="1"/>
              <a:t>Extraction</a:t>
            </a:r>
            <a:r>
              <a:rPr lang="en-US"/>
              <a:t> &gt; </a:t>
            </a:r>
            <a:r>
              <a:rPr lang="en-US" b="1"/>
              <a:t>Clipper </a:t>
            </a:r>
            <a:r>
              <a:rPr lang="en-US"/>
              <a:t>to open the Clipper options window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6"/>
            </a:pPr>
            <a:r>
              <a:rPr lang="en-US"/>
              <a:t>In the Input File (raster) window, select the rectangular, clipped file </a:t>
            </a:r>
            <a:r>
              <a:rPr lang="en-US" b="1"/>
              <a:t>Temp1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6"/>
            </a:pPr>
            <a:r>
              <a:rPr lang="en-US"/>
              <a:t>In the output file window, select output folder and enter a file name (Suggestion: </a:t>
            </a:r>
            <a:r>
              <a:rPr lang="en-US" b="1"/>
              <a:t>NDVI_2016033-Clipped</a:t>
            </a:r>
            <a:r>
              <a:rPr lang="en-US"/>
              <a:t>)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6"/>
            </a:pPr>
            <a:r>
              <a:rPr lang="en-US"/>
              <a:t>Check the </a:t>
            </a:r>
            <a:r>
              <a:rPr lang="en-US" b="1"/>
              <a:t>Mask Layer</a:t>
            </a:r>
            <a:r>
              <a:rPr lang="en-US"/>
              <a:t> and in the </a:t>
            </a:r>
            <a:r>
              <a:rPr lang="en-US" b="1"/>
              <a:t>Mask Layer</a:t>
            </a:r>
            <a:r>
              <a:rPr lang="en-US"/>
              <a:t> window select the shapefile named </a:t>
            </a:r>
            <a:r>
              <a:rPr lang="en-US" b="1"/>
              <a:t>sfv_4326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6"/>
            </a:pPr>
            <a:r>
              <a:rPr lang="en-US"/>
              <a:t>Click </a:t>
            </a:r>
            <a:r>
              <a:rPr lang="en-US" b="1"/>
              <a:t>OK</a:t>
            </a:r>
            <a:r>
              <a:rPr lang="en-US"/>
              <a:t> on the bottom right</a:t>
            </a:r>
            <a:endParaRPr/>
          </a:p>
          <a:p>
            <a:pPr marL="859465" lvl="1" indent="-457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You should see the data clipped by the shapefile</a:t>
            </a:r>
            <a:endParaRPr/>
          </a:p>
        </p:txBody>
      </p:sp>
      <p:pic>
        <p:nvPicPr>
          <p:cNvPr id="199" name="Google Shape;199;p18" descr="Screen Shot 2017-11-15 at 11.33.50 PM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2909" t="1813" r="3373" b="4776"/>
          <a:stretch/>
        </p:blipFill>
        <p:spPr>
          <a:xfrm>
            <a:off x="8625840" y="1130283"/>
            <a:ext cx="3320098" cy="2101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9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205" name="Google Shape;205;p19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6630988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2"/>
            </a:pPr>
            <a:r>
              <a:rPr lang="en-US"/>
              <a:t>Repeat Step 10 for raster layers: NDVI_2016049, NDVI_2017033, NDVI_2017049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2"/>
            </a:pPr>
            <a:r>
              <a:rPr lang="en-US"/>
              <a:t>Repeat steps 11-21 with the two-step clipping of newly added raster layers, first with a rectangle and then using the shapefile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2"/>
            </a:pPr>
            <a:r>
              <a:rPr lang="en-US"/>
              <a:t>Save the final, clipped files as NDVI_2016049-clipped, NDVI_2017033-clipped, NDVI_2017049-clipped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2"/>
            </a:pPr>
            <a:r>
              <a:rPr lang="en-US"/>
              <a:t>Remove all NDVI layers other than the final clipped layers</a:t>
            </a:r>
            <a:endParaRPr/>
          </a:p>
        </p:txBody>
      </p:sp>
      <p:pic>
        <p:nvPicPr>
          <p:cNvPr id="206" name="Google Shape;206;p19" descr="Screen Shot 2017-11-15 at 11.54.22 PM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036502" y="1191243"/>
            <a:ext cx="4909436" cy="2740677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9"/>
          <p:cNvSpPr/>
          <p:nvPr/>
        </p:nvSpPr>
        <p:spPr>
          <a:xfrm>
            <a:off x="6918960" y="1130283"/>
            <a:ext cx="1219200" cy="2740677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Objectives</a:t>
            </a:r>
            <a:endParaRPr/>
          </a:p>
        </p:txBody>
      </p:sp>
      <p:sp>
        <p:nvSpPr>
          <p:cNvPr id="82" name="Google Shape;82;p2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By the end of this exercise, you will be able to download and analyze NDVI (Normalized Difference Vegetation Index) over the SFV watershed and examine inter-annual differences </a:t>
            </a:r>
            <a:endParaRPr/>
          </a:p>
          <a:p>
            <a:pPr marL="146278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b="1"/>
              <a:t>Requirements</a:t>
            </a:r>
            <a:endParaRPr/>
          </a:p>
          <a:p>
            <a:pPr marL="365696" lvl="0" indent="-219418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QGIS installed on your computer</a:t>
            </a:r>
            <a:endParaRPr/>
          </a:p>
          <a:p>
            <a:pPr marL="621683" lvl="1" indent="-25598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https://arset.gsfc.nasa.gov/sites/default/files/water/drought/Introduction%20to%20QGIS.pdf</a:t>
            </a:r>
            <a:r>
              <a:rPr lang="en-US"/>
              <a:t> </a:t>
            </a:r>
            <a:endParaRPr/>
          </a:p>
          <a:p>
            <a:pPr marL="365696" lvl="0" indent="-219418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 shapefile for the Sao Francisco Verdadeiro watershed saved on your computer</a:t>
            </a:r>
            <a:endParaRPr/>
          </a:p>
          <a:p>
            <a:pPr marL="621683" lvl="1" indent="-25598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http://arset.gsfc.nasa.gov/</a:t>
            </a:r>
            <a:r>
              <a:rPr lang="en-US"/>
              <a:t> </a:t>
            </a:r>
            <a:endParaRPr/>
          </a:p>
          <a:p>
            <a:pPr marL="365696" lvl="0" indent="-219418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NASA Earthdata Account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0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213" name="Google Shape;213;p20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Notice that the NDVI values in these layers are not within -1 and 1. The data has to be scaled by 0.0001. This is the scaling factor for MODIS images.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6"/>
            </a:pPr>
            <a:r>
              <a:rPr lang="en-US"/>
              <a:t>Along the top of your QGIS map, go to </a:t>
            </a:r>
            <a:r>
              <a:rPr lang="en-US" b="1"/>
              <a:t>Raster</a:t>
            </a:r>
            <a:r>
              <a:rPr lang="en-US"/>
              <a:t> &gt; </a:t>
            </a:r>
            <a:r>
              <a:rPr lang="en-US" b="1"/>
              <a:t>Raster Calculator</a:t>
            </a:r>
            <a:endParaRPr/>
          </a:p>
          <a:p>
            <a:pPr marL="859465" lvl="1" indent="-457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This function allows you to perform specific, mathematical expressions to your raster layers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6"/>
            </a:pPr>
            <a:r>
              <a:rPr lang="en-US"/>
              <a:t>In the box on the top left, double click on the </a:t>
            </a:r>
            <a:r>
              <a:rPr lang="en-US" b="1"/>
              <a:t>NDVI_201633-Clipped@1</a:t>
            </a:r>
            <a:r>
              <a:rPr lang="en-US"/>
              <a:t> layer in the </a:t>
            </a:r>
            <a:r>
              <a:rPr lang="en-US" b="1"/>
              <a:t>Raster bands</a:t>
            </a:r>
            <a:r>
              <a:rPr lang="en-US"/>
              <a:t> to move that layer into the </a:t>
            </a:r>
            <a:r>
              <a:rPr lang="en-US" b="1"/>
              <a:t>Raster calculator expression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6"/>
            </a:pPr>
            <a:r>
              <a:rPr lang="en-US"/>
              <a:t>Click on the multiplication function (</a:t>
            </a:r>
            <a:r>
              <a:rPr lang="en-US" b="1"/>
              <a:t>*</a:t>
            </a:r>
            <a:r>
              <a:rPr lang="en-US"/>
              <a:t>) and Type in </a:t>
            </a:r>
            <a:r>
              <a:rPr lang="en-US" b="1"/>
              <a:t>0.0001</a:t>
            </a:r>
            <a:endParaRPr/>
          </a:p>
          <a:p>
            <a:pPr marL="859465" lvl="1" indent="-457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The formula should look like: </a:t>
            </a:r>
            <a:r>
              <a:rPr lang="en-US" b="1"/>
              <a:t>“NDVI_2016330Clipped@1” * 0.0001</a:t>
            </a:r>
            <a:endParaRPr/>
          </a:p>
          <a:p>
            <a:pPr marL="603478" lvl="0" indent="-3048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1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9069388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9"/>
            </a:pPr>
            <a:r>
              <a:rPr lang="en-US"/>
              <a:t>Give it an output name (Suggestion: NDVI_2016033-Scaled) in the </a:t>
            </a:r>
            <a:r>
              <a:rPr lang="en-US" b="1"/>
              <a:t>Output layer box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9"/>
            </a:pPr>
            <a:r>
              <a:rPr lang="en-US"/>
              <a:t>Click on the button with 3 dots next to the box to ensure that you save your image to the correct folder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9"/>
            </a:pPr>
            <a:r>
              <a:rPr lang="en-US"/>
              <a:t>Leave all other settings as default, and make sure that the </a:t>
            </a:r>
            <a:r>
              <a:rPr lang="en-US" b="1"/>
              <a:t>Add results to project</a:t>
            </a:r>
            <a:r>
              <a:rPr lang="en-US"/>
              <a:t> box is checked. Click </a:t>
            </a:r>
            <a:r>
              <a:rPr lang="en-US" b="1"/>
              <a:t>Ok.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9"/>
            </a:pPr>
            <a:r>
              <a:rPr lang="en-US"/>
              <a:t>Repeat steps 26-29 to scale all the NDVI layers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29"/>
            </a:pPr>
            <a:r>
              <a:rPr lang="en-US"/>
              <a:t>You will now see values between -1 to 1</a:t>
            </a:r>
            <a:endParaRPr/>
          </a:p>
        </p:txBody>
      </p:sp>
      <p:pic>
        <p:nvPicPr>
          <p:cNvPr id="220" name="Google Shape;220;p21" descr="Screen Shot 2017-11-16 at 12.38.50 AM.png"/>
          <p:cNvPicPr preferRelativeResize="0"/>
          <p:nvPr/>
        </p:nvPicPr>
        <p:blipFill rotWithShape="1">
          <a:blip r:embed="rId3">
            <a:alphaModFix/>
          </a:blip>
          <a:srcRect r="10454"/>
          <a:stretch/>
        </p:blipFill>
        <p:spPr>
          <a:xfrm>
            <a:off x="9660753" y="1130283"/>
            <a:ext cx="2285819" cy="4048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226" name="Google Shape;226;p22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Next, calculate the average NDVI for February 2016 by adding the two raster layers (003 and 049)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34"/>
            </a:pPr>
            <a:r>
              <a:rPr lang="en-US"/>
              <a:t>Next, calculate the average NDVI for February 2016 by adding the two raster layers (003 and 049)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34"/>
            </a:pPr>
            <a:r>
              <a:rPr lang="en-US"/>
              <a:t>Click on </a:t>
            </a:r>
            <a:r>
              <a:rPr lang="en-US" b="1"/>
              <a:t>Raster</a:t>
            </a:r>
            <a:r>
              <a:rPr lang="en-US"/>
              <a:t> &gt; </a:t>
            </a:r>
            <a:r>
              <a:rPr lang="en-US" b="1"/>
              <a:t>Raster calculator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34"/>
            </a:pPr>
            <a:r>
              <a:rPr lang="en-US"/>
              <a:t>Click on </a:t>
            </a:r>
            <a:r>
              <a:rPr lang="en-US" b="1"/>
              <a:t>(</a:t>
            </a:r>
            <a:r>
              <a:rPr lang="en-US"/>
              <a:t> in the </a:t>
            </a:r>
            <a:r>
              <a:rPr lang="en-US" b="1"/>
              <a:t>Operators</a:t>
            </a:r>
            <a:r>
              <a:rPr lang="en-US"/>
              <a:t> window and then double click on the </a:t>
            </a:r>
            <a:r>
              <a:rPr lang="en-US" b="1"/>
              <a:t>NDVI_201633-Scaled@1 </a:t>
            </a:r>
            <a:r>
              <a:rPr lang="en-US"/>
              <a:t>raster layer in the </a:t>
            </a:r>
            <a:r>
              <a:rPr lang="en-US" b="1"/>
              <a:t>Raster Band</a:t>
            </a:r>
            <a:r>
              <a:rPr lang="en-US"/>
              <a:t> window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34"/>
            </a:pPr>
            <a:r>
              <a:rPr lang="en-US"/>
              <a:t>Add a </a:t>
            </a:r>
            <a:r>
              <a:rPr lang="en-US" b="1"/>
              <a:t>+</a:t>
            </a:r>
            <a:r>
              <a:rPr lang="en-US"/>
              <a:t> and double click on </a:t>
            </a:r>
            <a:r>
              <a:rPr lang="en-US" b="1"/>
              <a:t>NDVI_2016049-Scaled@1</a:t>
            </a:r>
            <a:r>
              <a:rPr lang="en-US"/>
              <a:t> and then add </a:t>
            </a:r>
            <a:r>
              <a:rPr lang="en-US" b="1"/>
              <a:t>)</a:t>
            </a:r>
            <a:r>
              <a:rPr lang="en-US"/>
              <a:t> </a:t>
            </a:r>
            <a:r>
              <a:rPr lang="en-US" b="1"/>
              <a:t>* 0.5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34"/>
            </a:pPr>
            <a:r>
              <a:rPr lang="en-US"/>
              <a:t>You will get the following </a:t>
            </a:r>
            <a:r>
              <a:rPr lang="en-US" b="1"/>
              <a:t>Raster calculation expression</a:t>
            </a:r>
            <a:r>
              <a:rPr lang="en-US"/>
              <a:t>: (“NDVI_2016033-Scaled@1”+“NDVI_2016049-Scaled@1”)*0.5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"/>
          <p:cNvSpPr txBox="1">
            <a:spLocks noGrp="1"/>
          </p:cNvSpPr>
          <p:nvPr>
            <p:ph type="title"/>
          </p:nvPr>
        </p:nvSpPr>
        <p:spPr>
          <a:xfrm>
            <a:off x="242252" y="209989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232" name="Google Shape;232;p23"/>
          <p:cNvSpPr txBox="1">
            <a:spLocks noGrp="1"/>
          </p:cNvSpPr>
          <p:nvPr>
            <p:ph type="body" idx="1"/>
          </p:nvPr>
        </p:nvSpPr>
        <p:spPr>
          <a:xfrm>
            <a:off x="242253" y="1111170"/>
            <a:ext cx="10195390" cy="553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38"/>
            </a:pPr>
            <a:r>
              <a:rPr lang="en-US"/>
              <a:t>Name the </a:t>
            </a:r>
            <a:r>
              <a:rPr lang="en-US" b="1"/>
              <a:t>Output Layer </a:t>
            </a:r>
            <a:r>
              <a:rPr lang="en-US"/>
              <a:t>as NDVI-Feb2016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38"/>
            </a:pPr>
            <a:r>
              <a:rPr lang="en-US"/>
              <a:t>Click Ok to get the NDVI for 2016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38"/>
            </a:pPr>
            <a:r>
              <a:rPr lang="en-US"/>
              <a:t>Repeat the raster calculation for February 2017 following Steps 36 and 37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38"/>
            </a:pPr>
            <a:r>
              <a:rPr lang="en-US"/>
              <a:t>You may want to remove all NDVI other layers other than the NDVI_Feb2016 and NDVI_Feb2017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38"/>
            </a:pPr>
            <a:r>
              <a:rPr lang="en-US"/>
              <a:t>The  NDVI images are currently in black and white. As you recall, NDVI values range from 0 to 1, with 0 having no vegetation and 1 having the highest density vegetation. Generally, a good way to view an NDVI image is with a color ramp ranging from red (low NDVI values) to green (high NDVI values). 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Analysis of NDVI Using QGIS</a:t>
            </a:r>
            <a:endParaRPr/>
          </a:p>
        </p:txBody>
      </p:sp>
      <p:sp>
        <p:nvSpPr>
          <p:cNvPr id="238" name="Google Shape;238;p24"/>
          <p:cNvSpPr txBox="1">
            <a:spLocks noGrp="1"/>
          </p:cNvSpPr>
          <p:nvPr>
            <p:ph type="body" idx="1"/>
          </p:nvPr>
        </p:nvSpPr>
        <p:spPr>
          <a:xfrm>
            <a:off x="242251" y="1130283"/>
            <a:ext cx="11703685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43"/>
            </a:pPr>
            <a:r>
              <a:rPr lang="en-US"/>
              <a:t>Click on NDVI_Feb2016, and select </a:t>
            </a:r>
            <a:br>
              <a:rPr lang="en-US"/>
            </a:br>
            <a:r>
              <a:rPr lang="en-US" b="1"/>
              <a:t>Properties </a:t>
            </a:r>
            <a:r>
              <a:rPr lang="en-US"/>
              <a:t>&gt; </a:t>
            </a:r>
            <a:r>
              <a:rPr lang="en-US" b="1"/>
              <a:t>Style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43"/>
            </a:pPr>
            <a:r>
              <a:rPr lang="en-US"/>
              <a:t>Set the </a:t>
            </a:r>
            <a:r>
              <a:rPr lang="en-US" b="1"/>
              <a:t>Render Type</a:t>
            </a:r>
            <a:r>
              <a:rPr lang="en-US"/>
              <a:t> to be </a:t>
            </a:r>
            <a:br>
              <a:rPr lang="en-US"/>
            </a:br>
            <a:r>
              <a:rPr lang="en-US" b="1"/>
              <a:t>Singleband Pseudocolor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43"/>
            </a:pPr>
            <a:r>
              <a:rPr lang="en-US"/>
              <a:t>Under </a:t>
            </a:r>
            <a:r>
              <a:rPr lang="en-US" b="1"/>
              <a:t>Color,</a:t>
            </a:r>
            <a:r>
              <a:rPr lang="en-US"/>
              <a:t> set the color palette </a:t>
            </a:r>
            <a:br>
              <a:rPr lang="en-US"/>
            </a:br>
            <a:r>
              <a:rPr lang="en-US"/>
              <a:t>to be Red to Green (</a:t>
            </a:r>
            <a:r>
              <a:rPr lang="en-US" b="1"/>
              <a:t>RdYlGn</a:t>
            </a:r>
            <a:r>
              <a:rPr lang="en-US"/>
              <a:t>)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43"/>
            </a:pPr>
            <a:r>
              <a:rPr lang="en-US"/>
              <a:t>Set </a:t>
            </a:r>
            <a:r>
              <a:rPr lang="en-US" b="1"/>
              <a:t>Min</a:t>
            </a:r>
            <a:r>
              <a:rPr lang="en-US"/>
              <a:t> value to 0 and </a:t>
            </a:r>
            <a:r>
              <a:rPr lang="en-US" b="1"/>
              <a:t>Max </a:t>
            </a:r>
            <a:r>
              <a:rPr lang="en-US"/>
              <a:t>value to 1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43"/>
            </a:pPr>
            <a:r>
              <a:rPr lang="en-US"/>
              <a:t>Below the color display, change the </a:t>
            </a:r>
            <a:r>
              <a:rPr lang="en-US" b="1"/>
              <a:t>Mode</a:t>
            </a:r>
            <a:r>
              <a:rPr lang="en-US"/>
              <a:t> to </a:t>
            </a:r>
            <a:r>
              <a:rPr lang="en-US" b="1"/>
              <a:t>Equal Interval</a:t>
            </a:r>
            <a:r>
              <a:rPr lang="en-US"/>
              <a:t> and </a:t>
            </a:r>
            <a:r>
              <a:rPr lang="en-US" b="1"/>
              <a:t>Classes</a:t>
            </a:r>
            <a:r>
              <a:rPr lang="en-US"/>
              <a:t> to 10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43"/>
            </a:pPr>
            <a:r>
              <a:rPr lang="en-US"/>
              <a:t>Click </a:t>
            </a:r>
            <a:r>
              <a:rPr lang="en-US" b="1"/>
              <a:t>Classify, Apply, </a:t>
            </a:r>
            <a:r>
              <a:rPr lang="en-US"/>
              <a:t>and </a:t>
            </a:r>
            <a:r>
              <a:rPr lang="en-US" b="1"/>
              <a:t>OK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43"/>
            </a:pPr>
            <a:r>
              <a:rPr lang="en-US"/>
              <a:t>Repeat steps 43-48 for NDVI_Feb2017</a:t>
            </a:r>
            <a:endParaRPr/>
          </a:p>
        </p:txBody>
      </p:sp>
      <p:pic>
        <p:nvPicPr>
          <p:cNvPr id="239" name="Google Shape;239;p24" descr="Screen Shot 2017-11-16 at 1.15.49 AM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40450" y="1130283"/>
            <a:ext cx="1645859" cy="2031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4" descr="Screen Shot 2017-11-16 at 1.16.08 AM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7797782" y="1130283"/>
            <a:ext cx="4148155" cy="2618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Inter-Annual Difference of NDVI</a:t>
            </a:r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589788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50"/>
            </a:pPr>
            <a:r>
              <a:rPr lang="en-US"/>
              <a:t>Take the difference of the NDVI by using </a:t>
            </a:r>
            <a:r>
              <a:rPr lang="en-US" b="1"/>
              <a:t>Raster</a:t>
            </a:r>
            <a:r>
              <a:rPr lang="en-US"/>
              <a:t> &gt; </a:t>
            </a:r>
            <a:r>
              <a:rPr lang="en-US" b="1"/>
              <a:t>Raster Calculator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50"/>
            </a:pPr>
            <a:r>
              <a:rPr lang="en-US"/>
              <a:t>Use the following expression to subtract the February 2017 NDVI from February 2016:</a:t>
            </a:r>
            <a:endParaRPr/>
          </a:p>
          <a:p>
            <a:pPr marL="859465" lvl="1" indent="-457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b="1"/>
              <a:t>“NDVI_Feb2016@1” – “NDVI_Feb2017@1”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50"/>
            </a:pPr>
            <a:r>
              <a:rPr lang="en-US"/>
              <a:t>Name the Output Layer </a:t>
            </a:r>
            <a:r>
              <a:rPr lang="en-US" b="1"/>
              <a:t>NDVI_Difference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50"/>
            </a:pPr>
            <a:r>
              <a:rPr lang="en-US"/>
              <a:t>Click </a:t>
            </a:r>
            <a:r>
              <a:rPr lang="en-US" b="1"/>
              <a:t>Ok</a:t>
            </a:r>
            <a:r>
              <a:rPr lang="en-US"/>
              <a:t> to get the difference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50"/>
            </a:pPr>
            <a:r>
              <a:rPr lang="en-US"/>
              <a:t>Color the image by following steps 43-48 for the </a:t>
            </a:r>
            <a:r>
              <a:rPr lang="en-US" b="1"/>
              <a:t>NDVI_Difference</a:t>
            </a:r>
            <a:r>
              <a:rPr lang="en-US"/>
              <a:t> layer</a:t>
            </a:r>
            <a:endParaRPr/>
          </a:p>
        </p:txBody>
      </p:sp>
      <p:pic>
        <p:nvPicPr>
          <p:cNvPr id="247" name="Google Shape;247;p25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40450" y="1130283"/>
            <a:ext cx="5805488" cy="354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Discussion Questions</a:t>
            </a:r>
            <a:endParaRPr/>
          </a:p>
        </p:txBody>
      </p:sp>
      <p:sp>
        <p:nvSpPr>
          <p:cNvPr id="253" name="Google Shape;253;p26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Examine the NDVI maps of February 2016 and 2017. Which year shows more green vegetation?  </a:t>
            </a:r>
            <a:endParaRPr/>
          </a:p>
          <a:p>
            <a:pPr marL="603478" lvl="0" indent="-3048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Compare the NDVI maps with the Landsat Tree Cover Map from the previous exercise – do you see any similarity? Explain.</a:t>
            </a:r>
            <a:br>
              <a:rPr lang="en-US"/>
            </a:b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Examine the NDVI difference map. What are the regions where the NDVI differences are large (showing excess and deficit)?</a:t>
            </a:r>
            <a:endParaRPr/>
          </a:p>
          <a:p>
            <a:pPr marL="603478" lvl="0" indent="-3048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endParaRPr/>
          </a:p>
          <a:p>
            <a:pPr marL="146278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4.	For what applications would you use NDVI?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Outline</a:t>
            </a:r>
            <a:endParaRPr/>
          </a:p>
        </p:txBody>
      </p:sp>
      <p:sp>
        <p:nvSpPr>
          <p:cNvPr id="88" name="Google Shape;88;p3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365696" lvl="0" indent="-21941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Part 1: Search and Download MODIS NDVI Data</a:t>
            </a:r>
            <a:endParaRPr/>
          </a:p>
          <a:p>
            <a:pPr marL="365696" lvl="0" indent="-219418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Part 2: Analyze Inter-Annual Differences in NDVI using QGIS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Note</a:t>
            </a:r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365696" lvl="0" indent="-21941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We will be analyzing MODIS NDVI product from Terra, MOD13Q1 Version 006</a:t>
            </a:r>
            <a:endParaRPr/>
          </a:p>
          <a:p>
            <a:pPr marL="621683" lvl="1" indent="-25598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https://lpdaac.usgs.gov/dataset_discovery/modis/modis_products_table/mod13q1</a:t>
            </a:r>
            <a:endParaRPr/>
          </a:p>
          <a:p>
            <a:pPr marL="365696" lvl="0" indent="-219418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MOD13Q1 has spatial resolution of 250 m and temporal resolution is 16 days</a:t>
            </a:r>
            <a:endParaRPr/>
          </a:p>
          <a:p>
            <a:pPr marL="365696" lvl="0" indent="-219418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The NDVI values vary from -1 to 1, where negative to 0  indicate no vegetation and 1 indicates maximum vegetation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>
            <a:spLocks noGrp="1"/>
          </p:cNvSpPr>
          <p:nvPr>
            <p:ph type="title"/>
          </p:nvPr>
        </p:nvSpPr>
        <p:spPr>
          <a:xfrm>
            <a:off x="1321692" y="4914998"/>
            <a:ext cx="9545440" cy="1643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US"/>
              <a:t>Part 1: Search and Download MODIS NDVI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Search and Download NDVI Data</a:t>
            </a:r>
            <a:endParaRPr/>
          </a:p>
        </p:txBody>
      </p:sp>
      <p:sp>
        <p:nvSpPr>
          <p:cNvPr id="105" name="Google Shape;105;p6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On your computer make a folder </a:t>
            </a:r>
            <a:br>
              <a:rPr lang="en-US"/>
            </a:br>
            <a:r>
              <a:rPr lang="en-US"/>
              <a:t>named </a:t>
            </a:r>
            <a:r>
              <a:rPr lang="en-US" b="1"/>
              <a:t>NDVI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Go to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https://earthdata.nasa.gov/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In the Earthdata search window enter </a:t>
            </a:r>
            <a:br>
              <a:rPr lang="en-US"/>
            </a:br>
            <a:r>
              <a:rPr lang="en-US"/>
              <a:t>MOD13Q1 and click on the looking </a:t>
            </a:r>
            <a:br>
              <a:rPr lang="en-US"/>
            </a:br>
            <a:r>
              <a:rPr lang="en-US"/>
              <a:t>glass next to the window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You will get a list of products under </a:t>
            </a:r>
            <a:br>
              <a:rPr lang="en-US"/>
            </a:br>
            <a:r>
              <a:rPr lang="en-US" b="1"/>
              <a:t>Search results for MOD13Q1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Click on </a:t>
            </a:r>
            <a:r>
              <a:rPr lang="en-US" b="1"/>
              <a:t>the MODIS/Terra Vegetation </a:t>
            </a:r>
            <a:br>
              <a:rPr lang="en-US" b="1"/>
            </a:br>
            <a:r>
              <a:rPr lang="en-US" b="1"/>
              <a:t>Indices 16-Day L3 Global 250m Sin Grid V006 </a:t>
            </a:r>
            <a:r>
              <a:rPr lang="en-US"/>
              <a:t>product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/>
            </a:pPr>
            <a:r>
              <a:rPr lang="en-US"/>
              <a:t>You will see  </a:t>
            </a:r>
            <a:r>
              <a:rPr lang="en-US" b="1"/>
              <a:t>Earthdata Login </a:t>
            </a:r>
            <a:r>
              <a:rPr lang="en-US"/>
              <a:t>button at </a:t>
            </a:r>
            <a:br>
              <a:rPr lang="en-US"/>
            </a:br>
            <a:r>
              <a:rPr lang="en-US"/>
              <a:t>the top right to login to your account</a:t>
            </a:r>
            <a:endParaRPr/>
          </a:p>
          <a:p>
            <a:pPr marL="603478" lvl="0" indent="-3048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endParaRPr/>
          </a:p>
        </p:txBody>
      </p:sp>
      <p:pic>
        <p:nvPicPr>
          <p:cNvPr id="106" name="Google Shape;106;p6" descr="Screen Shot 2017-11-15 at 5.40.43 PM.png"/>
          <p:cNvPicPr preferRelativeResize="0">
            <a:picLocks noGrp="1"/>
          </p:cNvPicPr>
          <p:nvPr>
            <p:ph type="body" idx="4294967295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6901497" y="1018239"/>
            <a:ext cx="5045075" cy="222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6" descr="Screen Shot 2017-11-15 at 5.53.11 PM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00524" y="3576485"/>
            <a:ext cx="5045413" cy="133324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6"/>
          <p:cNvSpPr/>
          <p:nvPr/>
        </p:nvSpPr>
        <p:spPr>
          <a:xfrm>
            <a:off x="7542212" y="1265015"/>
            <a:ext cx="1535800" cy="244352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9" name="Google Shape;109;p6"/>
          <p:cNvSpPr/>
          <p:nvPr/>
        </p:nvSpPr>
        <p:spPr>
          <a:xfrm>
            <a:off x="6988073" y="4203116"/>
            <a:ext cx="1505746" cy="611806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Search and Download NDVI Data</a:t>
            </a:r>
            <a:endParaRPr/>
          </a:p>
        </p:txBody>
      </p:sp>
      <p:sp>
        <p:nvSpPr>
          <p:cNvPr id="115" name="Google Shape;115;p7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580644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7"/>
            </a:pPr>
            <a:r>
              <a:rPr lang="en-US"/>
              <a:t>Use your mouse to scroll over Brazil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7"/>
            </a:pPr>
            <a:r>
              <a:rPr lang="en-US"/>
              <a:t>In the </a:t>
            </a:r>
            <a:r>
              <a:rPr lang="en-US" b="1"/>
              <a:t>Search</a:t>
            </a:r>
            <a:r>
              <a:rPr lang="en-US"/>
              <a:t> bar at the top, type in </a:t>
            </a:r>
            <a:r>
              <a:rPr lang="en-US" b="1"/>
              <a:t>MOD13Q1 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7"/>
            </a:pPr>
            <a:r>
              <a:rPr lang="en-US"/>
              <a:t>Click on the </a:t>
            </a:r>
            <a:r>
              <a:rPr lang="en-US" b="1"/>
              <a:t>Spatial Subset icon</a:t>
            </a:r>
            <a:r>
              <a:rPr lang="en-US"/>
              <a:t>, select </a:t>
            </a:r>
            <a:r>
              <a:rPr lang="en-US" b="1"/>
              <a:t>Rectangle</a:t>
            </a:r>
            <a:r>
              <a:rPr lang="en-US"/>
              <a:t>, enter the latitude and longitude coordinates close to the SFV watershed</a:t>
            </a:r>
            <a:endParaRPr/>
          </a:p>
          <a:p>
            <a:pPr marL="859465" lvl="1" indent="-457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SW: -25.2,-54.1 </a:t>
            </a:r>
            <a:endParaRPr/>
          </a:p>
          <a:p>
            <a:pPr marL="859465" lvl="1" indent="-4572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NE: -24.5,-53.5</a:t>
            </a:r>
            <a:endParaRPr/>
          </a:p>
        </p:txBody>
      </p:sp>
      <p:pic>
        <p:nvPicPr>
          <p:cNvPr id="116" name="Google Shape;116;p7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40450" y="1130283"/>
            <a:ext cx="5805488" cy="2055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48692" y="3625322"/>
            <a:ext cx="5805488" cy="10973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Search and Download NDVI Data</a:t>
            </a:r>
            <a:endParaRPr/>
          </a:p>
        </p:txBody>
      </p:sp>
      <p:sp>
        <p:nvSpPr>
          <p:cNvPr id="123" name="Google Shape;123;p8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580644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0"/>
            </a:pPr>
            <a:r>
              <a:rPr lang="en-US"/>
              <a:t>Click on </a:t>
            </a:r>
            <a:r>
              <a:rPr lang="en-US" b="1"/>
              <a:t>MODIS/Terra Vegetation Indices 16-Day L3 Global 250m SIN Grid V006</a:t>
            </a:r>
            <a:r>
              <a:rPr lang="en-US"/>
              <a:t> in the collections list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AutoNum type="arabicPeriod" startAt="10"/>
            </a:pPr>
            <a:r>
              <a:rPr lang="en-US"/>
              <a:t>You will see available MODIS swath outline on the map</a:t>
            </a:r>
            <a:endParaRPr/>
          </a:p>
        </p:txBody>
      </p:sp>
      <p:pic>
        <p:nvPicPr>
          <p:cNvPr id="124" name="Google Shape;124;p8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40450" y="1130283"/>
            <a:ext cx="5805488" cy="4389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2251" y="3324917"/>
            <a:ext cx="5822089" cy="2194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9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220959" y="1130284"/>
            <a:ext cx="4724979" cy="339506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/>
              <a:t>Search and Download NDVI Data</a:t>
            </a:r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679303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Autofit/>
          </a:bodyPr>
          <a:lstStyle/>
          <a:p>
            <a:pPr marL="603478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 startAt="12"/>
            </a:pPr>
            <a:r>
              <a:rPr lang="en-US"/>
              <a:t>Click on the </a:t>
            </a:r>
            <a:r>
              <a:rPr lang="en-US" b="1"/>
              <a:t>Temporal</a:t>
            </a:r>
            <a:r>
              <a:rPr lang="en-US"/>
              <a:t> subset box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2"/>
            </a:pPr>
            <a:r>
              <a:rPr lang="en-US"/>
              <a:t>Check the </a:t>
            </a:r>
            <a:r>
              <a:rPr lang="en-US" b="1"/>
              <a:t>Recurring</a:t>
            </a:r>
            <a:r>
              <a:rPr lang="en-US"/>
              <a:t> box. This will provide a Vegetation Indices file for selected dates throughout the year range and will exclude all other dates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2"/>
            </a:pPr>
            <a:r>
              <a:rPr lang="en-US"/>
              <a:t>Move the blue circle under Year Range so that 2016-2017 is displayed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2"/>
            </a:pPr>
            <a:r>
              <a:rPr lang="en-US"/>
              <a:t>Put your cursor in the </a:t>
            </a:r>
            <a:r>
              <a:rPr lang="en-US" b="1"/>
              <a:t>Start</a:t>
            </a:r>
            <a:r>
              <a:rPr lang="en-US"/>
              <a:t> box, then select February, February 1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2"/>
            </a:pPr>
            <a:r>
              <a:rPr lang="en-US"/>
              <a:t>Put your cursor in the </a:t>
            </a:r>
            <a:r>
              <a:rPr lang="en-US" b="1"/>
              <a:t>End</a:t>
            </a:r>
            <a:r>
              <a:rPr lang="en-US"/>
              <a:t> box, then select February, then February 28</a:t>
            </a:r>
            <a:endParaRPr/>
          </a:p>
          <a:p>
            <a:pPr marL="603478" lvl="0" indent="-4572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 startAt="12"/>
            </a:pPr>
            <a:r>
              <a:rPr lang="en-US"/>
              <a:t>Click </a:t>
            </a:r>
            <a:r>
              <a:rPr lang="en-US" b="1"/>
              <a:t>Apply Filter</a:t>
            </a:r>
            <a:endParaRPr/>
          </a:p>
        </p:txBody>
      </p:sp>
      <p:sp>
        <p:nvSpPr>
          <p:cNvPr id="133" name="Google Shape;133;p9"/>
          <p:cNvSpPr/>
          <p:nvPr/>
        </p:nvSpPr>
        <p:spPr>
          <a:xfrm>
            <a:off x="7299961" y="3474434"/>
            <a:ext cx="1393927" cy="831022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4" name="Google Shape;134;p9"/>
          <p:cNvSpPr/>
          <p:nvPr/>
        </p:nvSpPr>
        <p:spPr>
          <a:xfrm>
            <a:off x="7299961" y="1250836"/>
            <a:ext cx="540488" cy="540642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SET">
  <a:themeElements>
    <a:clrScheme name="CB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E4168"/>
      </a:accent1>
      <a:accent2>
        <a:srgbClr val="964034"/>
      </a:accent2>
      <a:accent3>
        <a:srgbClr val="9298A8"/>
      </a:accent3>
      <a:accent4>
        <a:srgbClr val="E97845"/>
      </a:accent4>
      <a:accent5>
        <a:srgbClr val="379CC3"/>
      </a:accent5>
      <a:accent6>
        <a:srgbClr val="2E8651"/>
      </a:accent6>
      <a:hlink>
        <a:srgbClr val="379CC3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1883</Words>
  <Application>Microsoft Office PowerPoint</Application>
  <PresentationFormat>Custom</PresentationFormat>
  <Paragraphs>145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Calibri</vt:lpstr>
      <vt:lpstr>Arial</vt:lpstr>
      <vt:lpstr>Century Gothic</vt:lpstr>
      <vt:lpstr>ARSET</vt:lpstr>
      <vt:lpstr>Access &amp; Analysis of MODIS NDVI Over the Sao Francisco Verdadeiro Watershed</vt:lpstr>
      <vt:lpstr>Objectives</vt:lpstr>
      <vt:lpstr>Outline</vt:lpstr>
      <vt:lpstr>Note</vt:lpstr>
      <vt:lpstr>Part 1: Search and Download MODIS NDVI </vt:lpstr>
      <vt:lpstr>Search and Download NDVI Data</vt:lpstr>
      <vt:lpstr>Search and Download NDVI Data</vt:lpstr>
      <vt:lpstr>Search and Download NDVI Data</vt:lpstr>
      <vt:lpstr>Search and Download NDVI Data</vt:lpstr>
      <vt:lpstr>Search and Download NDVI Data</vt:lpstr>
      <vt:lpstr>Search and Download NDVI Data</vt:lpstr>
      <vt:lpstr>Search and Download NDVI Data</vt:lpstr>
      <vt:lpstr>Search and Download NDVI Data</vt:lpstr>
      <vt:lpstr>Part 2: Analyze Inter-Annual  Differences in NDVI Using QGIS</vt:lpstr>
      <vt:lpstr>Analysis of NDVI Using QGIS</vt:lpstr>
      <vt:lpstr>Analysis of NDVI Using QGIS</vt:lpstr>
      <vt:lpstr>Analysis of NDVI Using QGIS</vt:lpstr>
      <vt:lpstr>Analysis of NDVI Using QGIS</vt:lpstr>
      <vt:lpstr>Analysis of NDVI Using QGIS</vt:lpstr>
      <vt:lpstr>Analysis of NDVI Using QGIS</vt:lpstr>
      <vt:lpstr>Analysis of NDVI Using QGIS</vt:lpstr>
      <vt:lpstr>Analysis of NDVI Using QGIS</vt:lpstr>
      <vt:lpstr>Analysis of NDVI Using QGIS</vt:lpstr>
      <vt:lpstr>Analysis of NDVI Using QGIS</vt:lpstr>
      <vt:lpstr>Inter-Annual Difference of NDVI</vt:lpstr>
      <vt:lpstr>Discussion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 &amp; Analysis of MODIS NDVI Over the Sao Francisco Verdadeiro Watershed</dc:title>
  <dc:creator>Elizabeth Hook</dc:creator>
  <cp:lastModifiedBy>Oddo, Perry C (GSFC-617.0)[SCIENCE SYSTEMS AND APPLICATIONS INC]</cp:lastModifiedBy>
  <cp:revision>1</cp:revision>
  <dcterms:created xsi:type="dcterms:W3CDTF">2016-01-25T16:50:10Z</dcterms:created>
  <dcterms:modified xsi:type="dcterms:W3CDTF">2022-10-26T19:25:27Z</dcterms:modified>
</cp:coreProperties>
</file>